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116a4ca5db5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116a4ca5db5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00f933c11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00f933c11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11ee17d1a8_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11ee17d1a8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173294b5b8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173294b5b8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1173294b5b8_1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1173294b5b8_1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111ee17d1a8_3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111ee17d1a8_3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111ee17d1a8_3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111ee17d1a8_3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111ee17d1a8_3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111ee17d1a8_3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111ee17d1a8_3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111ee17d1a8_3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www.sciencedirect.com/science/article/pii/S0031018221005150?casa_token=QJ0D0XCDWFcAAAAA:5S7zQvHvYNGn-TJxQ7F3-eGazHBJzIcApdvMO4ekSyFOGb-SngnNBDn3QTxS0m0zNFcHy97e" TargetMode="Externa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wwwrcamnl.wr.usgs.gov/isoig/period/s_iig.html" TargetMode="External"/><Relationship Id="rId4" Type="http://schemas.openxmlformats.org/officeDocument/2006/relationships/hyperlink" Target="https://energyeducation.ca/encyclopedia/Glacial_and_interglacial_periods" TargetMode="External"/><Relationship Id="rId5" Type="http://schemas.openxmlformats.org/officeDocument/2006/relationships/hyperlink" Target="https://www.sciencedirect.com/science/article/abs/pii/S0031018221005150?casa_token=QJ0D0XCDWFcAAAAA:5S7zQvHvYNGn-TJxQ7F3-eGazHBJzIcApdvMO4ekSyFOGb-SngnNBDn3QTxS0m0zNFcHy97e" TargetMode="External"/><Relationship Id="rId6"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1.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Sulfur Rocks!</a:t>
            </a:r>
            <a:endParaRPr/>
          </a:p>
        </p:txBody>
      </p:sp>
      <p:sp>
        <p:nvSpPr>
          <p:cNvPr id="55" name="Google Shape;55;p13"/>
          <p:cNvSpPr txBox="1"/>
          <p:nvPr>
            <p:ph idx="1" type="subTitle"/>
          </p:nvPr>
        </p:nvSpPr>
        <p:spPr>
          <a:xfrm>
            <a:off x="311700" y="2834125"/>
            <a:ext cx="8520600" cy="882600"/>
          </a:xfrm>
          <a:prstGeom prst="rect">
            <a:avLst/>
          </a:prstGeom>
        </p:spPr>
        <p:txBody>
          <a:bodyPr anchorCtr="0" anchor="t" bIns="91425" lIns="91425" spcFirstLastPara="1" rIns="91425" wrap="square" tIns="91425">
            <a:normAutofit fontScale="70000"/>
          </a:bodyPr>
          <a:lstStyle/>
          <a:p>
            <a:pPr indent="0" lvl="0" marL="0" rtl="0" algn="l">
              <a:lnSpc>
                <a:spcPct val="115000"/>
              </a:lnSpc>
              <a:spcBef>
                <a:spcPts val="0"/>
              </a:spcBef>
              <a:spcAft>
                <a:spcPts val="0"/>
              </a:spcAft>
              <a:buNone/>
            </a:pPr>
            <a:r>
              <a:rPr lang="en" sz="1700">
                <a:solidFill>
                  <a:schemeClr val="dk1"/>
                </a:solidFill>
              </a:rPr>
              <a:t>Measuring the isotopic composition of the grains in sediment uses a specialized instrument that is expensive to run along with the time it takes to get each measurement. Can we get good results with fewer samples? To answer a program will be written and tested to determine what parameters are needed to be confident that it can give me the statistics needed. </a:t>
            </a:r>
            <a:endParaRPr sz="1700">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Conclusion</a:t>
            </a:r>
            <a:endParaRPr/>
          </a:p>
        </p:txBody>
      </p:sp>
      <p:sp>
        <p:nvSpPr>
          <p:cNvPr id="113" name="Google Shape;113;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The information gathered </a:t>
            </a:r>
            <a:r>
              <a:rPr lang="en"/>
              <a:t>calibrated</a:t>
            </a:r>
            <a:r>
              <a:rPr lang="en"/>
              <a:t> the program and is the first </a:t>
            </a:r>
            <a:r>
              <a:rPr lang="en"/>
              <a:t>experiment</a:t>
            </a:r>
            <a:r>
              <a:rPr lang="en"/>
              <a:t> to show whether the usage of the program is viable </a:t>
            </a:r>
            <a:r>
              <a:rPr lang="en"/>
              <a:t>with the data given and the accuracy at which the program answers the bigger question. The process takes many more steps with the accuracy being the number one priority to start implementing the program into a more regular use. The experiment will be continued with many more questions to be answered. Through the process along with understanding how to write the program I have learned how to calibrate and refine the program to gather confident and accurate results.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Testable Question and Hypothesis</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sz="1400">
                <a:solidFill>
                  <a:schemeClr val="dk1"/>
                </a:solidFill>
              </a:rPr>
              <a:t>Question -  Can a program be </a:t>
            </a:r>
            <a:r>
              <a:rPr lang="en" sz="1400">
                <a:solidFill>
                  <a:schemeClr val="dk1"/>
                </a:solidFill>
              </a:rPr>
              <a:t>written</a:t>
            </a:r>
            <a:r>
              <a:rPr lang="en" sz="1400">
                <a:solidFill>
                  <a:schemeClr val="dk1"/>
                </a:solidFill>
              </a:rPr>
              <a:t> to take a certain percent of sub-samples out of the total population at random and determine if the sub-population average is close enough to the original population average.</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sz="1400">
              <a:solidFill>
                <a:schemeClr val="dk1"/>
              </a:solidFill>
            </a:endParaRPr>
          </a:p>
          <a:p>
            <a:pPr indent="0" lvl="0" marL="0" rtl="0" algn="l">
              <a:spcBef>
                <a:spcPts val="0"/>
              </a:spcBef>
              <a:spcAft>
                <a:spcPts val="0"/>
              </a:spcAft>
              <a:buClr>
                <a:schemeClr val="dk1"/>
              </a:buClr>
              <a:buSzPts val="1100"/>
              <a:buFont typeface="Arial"/>
              <a:buNone/>
            </a:pPr>
            <a:r>
              <a:rPr lang="en" sz="1400">
                <a:solidFill>
                  <a:schemeClr val="dk1"/>
                </a:solidFill>
              </a:rPr>
              <a:t>Hypothesis - If the data is sub-sampled more times then the accuracy of the program will stabilize.</a:t>
            </a:r>
            <a:endParaRPr sz="14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Background </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lnSpc>
                <a:spcPct val="95000"/>
              </a:lnSpc>
              <a:spcBef>
                <a:spcPts val="0"/>
              </a:spcBef>
              <a:spcAft>
                <a:spcPts val="0"/>
              </a:spcAft>
              <a:buSzPts val="1018"/>
              <a:buNone/>
            </a:pPr>
            <a:r>
              <a:rPr lang="en" sz="1400"/>
              <a:t>From 850,000 to 750,000 years ago sediments off the coast of southern Italy were settled down on the ocean floor. This was the same time that the sea level was changing because of </a:t>
            </a:r>
            <a:r>
              <a:rPr lang="en" sz="1400" u="sng"/>
              <a:t>Glacial periods</a:t>
            </a:r>
            <a:r>
              <a:rPr lang="en" sz="1400"/>
              <a:t> and </a:t>
            </a:r>
            <a:r>
              <a:rPr lang="en" sz="1400" u="sng"/>
              <a:t>interglacial periods</a:t>
            </a:r>
            <a:r>
              <a:rPr lang="en" sz="1400"/>
              <a:t>. The sediments from this time </a:t>
            </a:r>
            <a:r>
              <a:rPr lang="en" sz="1400"/>
              <a:t>period today are rocks on land in Southern Italy. People have collected them and have been studying them for decades which makes them very well known about the </a:t>
            </a:r>
            <a:r>
              <a:rPr lang="en" sz="1400" u="sng"/>
              <a:t>paleoenvironment. </a:t>
            </a:r>
            <a:endParaRPr sz="1400"/>
          </a:p>
          <a:p>
            <a:pPr indent="0" lvl="0" marL="0" rtl="0" algn="l">
              <a:lnSpc>
                <a:spcPct val="95000"/>
              </a:lnSpc>
              <a:spcBef>
                <a:spcPts val="1200"/>
              </a:spcBef>
              <a:spcAft>
                <a:spcPts val="0"/>
              </a:spcAft>
              <a:buSzPts val="1018"/>
              <a:buNone/>
            </a:pPr>
            <a:r>
              <a:rPr lang="en" sz="1400" u="sng"/>
              <a:t>Glacial periods- </a:t>
            </a:r>
            <a:r>
              <a:rPr lang="en" sz="1400"/>
              <a:t>When much of the oceans water are locked in ice on land. The result being the sea level drops </a:t>
            </a:r>
            <a:r>
              <a:rPr lang="en" sz="1400"/>
              <a:t>because</a:t>
            </a:r>
            <a:r>
              <a:rPr lang="en" sz="1400"/>
              <a:t> the water is on land.</a:t>
            </a:r>
            <a:endParaRPr sz="1400"/>
          </a:p>
          <a:p>
            <a:pPr indent="0" lvl="0" marL="0" rtl="0" algn="l">
              <a:lnSpc>
                <a:spcPct val="95000"/>
              </a:lnSpc>
              <a:spcBef>
                <a:spcPts val="1200"/>
              </a:spcBef>
              <a:spcAft>
                <a:spcPts val="0"/>
              </a:spcAft>
              <a:buSzPts val="1018"/>
              <a:buNone/>
            </a:pPr>
            <a:r>
              <a:rPr lang="en" sz="1400" u="sng"/>
              <a:t>Interglacial periods- </a:t>
            </a:r>
            <a:r>
              <a:rPr lang="en" sz="1400"/>
              <a:t>When most of the ice in the glaciers melt and the sea level rises as a result. These show how the temperature changes.</a:t>
            </a:r>
            <a:endParaRPr sz="1400"/>
          </a:p>
          <a:p>
            <a:pPr indent="0" lvl="0" marL="0" rtl="0" algn="l">
              <a:lnSpc>
                <a:spcPct val="95000"/>
              </a:lnSpc>
              <a:spcBef>
                <a:spcPts val="1200"/>
              </a:spcBef>
              <a:spcAft>
                <a:spcPts val="1200"/>
              </a:spcAft>
              <a:buClr>
                <a:schemeClr val="dk1"/>
              </a:buClr>
              <a:buSzPts val="1018"/>
              <a:buFont typeface="Arial"/>
              <a:buNone/>
            </a:pPr>
            <a:r>
              <a:rPr lang="en" sz="1400" u="sng"/>
              <a:t>Paleoenvironment- </a:t>
            </a:r>
            <a:r>
              <a:rPr lang="en" sz="1400"/>
              <a:t>The environment in the past when the sediments deposited.</a:t>
            </a:r>
            <a:endParaRPr sz="1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idx="1" type="body"/>
          </p:nvPr>
        </p:nvSpPr>
        <p:spPr>
          <a:xfrm>
            <a:off x="311700" y="681050"/>
            <a:ext cx="3561000" cy="3887700"/>
          </a:xfrm>
          <a:prstGeom prst="rect">
            <a:avLst/>
          </a:prstGeom>
        </p:spPr>
        <p:txBody>
          <a:bodyPr anchorCtr="0" anchor="t" bIns="91425" lIns="91425" spcFirstLastPara="1" rIns="91425" wrap="square" tIns="91425">
            <a:normAutofit fontScale="25000" lnSpcReduction="20000"/>
          </a:bodyPr>
          <a:lstStyle/>
          <a:p>
            <a:pPr indent="0" lvl="0" marL="0" rtl="0" algn="l">
              <a:spcBef>
                <a:spcPts val="0"/>
              </a:spcBef>
              <a:spcAft>
                <a:spcPts val="0"/>
              </a:spcAft>
              <a:buNone/>
            </a:pPr>
            <a:r>
              <a:rPr lang="en" sz="4000"/>
              <a:t>Samples are gathered from the red </a:t>
            </a:r>
            <a:r>
              <a:rPr lang="en" sz="4000"/>
              <a:t>s</a:t>
            </a:r>
            <a:r>
              <a:rPr lang="en" sz="4000"/>
              <a:t>tar on the map. From </a:t>
            </a:r>
            <a:r>
              <a:rPr lang="en" sz="4000"/>
              <a:t>previous</a:t>
            </a:r>
            <a:r>
              <a:rPr lang="en" sz="4000"/>
              <a:t> studies during the interglacial periods the sediment settl</a:t>
            </a:r>
            <a:r>
              <a:rPr lang="en" sz="4000"/>
              <a:t>ed</a:t>
            </a:r>
            <a:r>
              <a:rPr lang="en" sz="4000"/>
              <a:t> down in deeper water because sea level was higher. During glacial periods the water was shallow and the same location was closer to </a:t>
            </a:r>
            <a:r>
              <a:rPr lang="en" sz="4000"/>
              <a:t>shoreline. This increases the sedimentation rate. The hypothesis in </a:t>
            </a:r>
            <a:r>
              <a:rPr lang="en" sz="4000" u="sng">
                <a:solidFill>
                  <a:schemeClr val="hlink"/>
                </a:solidFill>
                <a:hlinkClick r:id="rId3"/>
              </a:rPr>
              <a:t>Houghton and co-authors</a:t>
            </a:r>
            <a:r>
              <a:rPr lang="en" sz="4000"/>
              <a:t>(2022) was that the changes in paleoenvironment were responsible for the shifts in </a:t>
            </a:r>
            <a:r>
              <a:rPr lang="en" sz="4000" u="sng"/>
              <a:t>sulfur isotopic composition</a:t>
            </a:r>
            <a:r>
              <a:rPr lang="en" sz="4000"/>
              <a:t> of </a:t>
            </a:r>
            <a:r>
              <a:rPr lang="en" sz="4000" u="sng"/>
              <a:t>pyrite</a:t>
            </a:r>
            <a:r>
              <a:rPr lang="en" sz="4000"/>
              <a:t> (Far right plot) </a:t>
            </a:r>
            <a:endParaRPr sz="4000"/>
          </a:p>
          <a:p>
            <a:pPr indent="0" lvl="0" marL="0" rtl="0" algn="l">
              <a:spcBef>
                <a:spcPts val="1200"/>
              </a:spcBef>
              <a:spcAft>
                <a:spcPts val="0"/>
              </a:spcAft>
              <a:buNone/>
            </a:pPr>
            <a:r>
              <a:rPr lang="en" sz="4000" u="sng"/>
              <a:t>Sulfur isotopic </a:t>
            </a:r>
            <a:r>
              <a:rPr lang="en" sz="4000" u="sng"/>
              <a:t>composition- </a:t>
            </a:r>
            <a:r>
              <a:rPr lang="en" sz="4000"/>
              <a:t>The measured ratio of </a:t>
            </a:r>
            <a:r>
              <a:rPr baseline="30000" lang="en" sz="4000"/>
              <a:t>34</a:t>
            </a:r>
            <a:r>
              <a:rPr lang="en" sz="4000"/>
              <a:t>S to </a:t>
            </a:r>
            <a:r>
              <a:rPr baseline="30000" lang="en" sz="4000"/>
              <a:t>32</a:t>
            </a:r>
            <a:r>
              <a:rPr lang="en" sz="4000"/>
              <a:t>S. There is a large pool of sulfur in seawater. What gets left in the sediment is sulfur minerals. The isotopic composition of the minerals in the sediment are offset from the isotopic composition of sulfur in the water due to </a:t>
            </a:r>
            <a:r>
              <a:rPr lang="en" sz="4000" u="sng"/>
              <a:t>microbial activity</a:t>
            </a:r>
            <a:r>
              <a:rPr lang="en" sz="4000"/>
              <a:t>.</a:t>
            </a:r>
            <a:endParaRPr sz="4000"/>
          </a:p>
          <a:p>
            <a:pPr indent="0" lvl="0" marL="0" rtl="0" algn="l">
              <a:spcBef>
                <a:spcPts val="1200"/>
              </a:spcBef>
              <a:spcAft>
                <a:spcPts val="0"/>
              </a:spcAft>
              <a:buNone/>
            </a:pPr>
            <a:r>
              <a:rPr lang="en" sz="4000" u="sng"/>
              <a:t>Pyrite- </a:t>
            </a:r>
            <a:r>
              <a:rPr lang="en" sz="4000"/>
              <a:t>Is the dominant sulfur mineral in sediments. People use the isotopic composition of pyrite to figure out how the pool of sulfur in the ocean changes.</a:t>
            </a:r>
            <a:endParaRPr sz="4000"/>
          </a:p>
          <a:p>
            <a:pPr indent="0" lvl="0" marL="0" rtl="0" algn="l">
              <a:spcBef>
                <a:spcPts val="1200"/>
              </a:spcBef>
              <a:spcAft>
                <a:spcPts val="0"/>
              </a:spcAft>
              <a:buClr>
                <a:schemeClr val="dk1"/>
              </a:buClr>
              <a:buSzPct val="27500"/>
              <a:buFont typeface="Arial"/>
              <a:buNone/>
            </a:pPr>
            <a:r>
              <a:rPr lang="en" sz="4000" u="sng"/>
              <a:t>microbial activity- </a:t>
            </a:r>
            <a:r>
              <a:rPr lang="en" sz="4000"/>
              <a:t>Bacteria in sediments. (for this study its sulfate reducing bacteria).</a:t>
            </a:r>
            <a:endParaRPr/>
          </a:p>
          <a:p>
            <a:pPr indent="0" lvl="0" marL="0" rtl="0" algn="l">
              <a:spcBef>
                <a:spcPts val="1200"/>
              </a:spcBef>
              <a:spcAft>
                <a:spcPts val="0"/>
              </a:spcAft>
              <a:buNone/>
            </a:pPr>
            <a:r>
              <a:t/>
            </a:r>
            <a:endParaRPr sz="1300"/>
          </a:p>
          <a:p>
            <a:pPr indent="0" lvl="0" marL="0" rtl="0" algn="l">
              <a:spcBef>
                <a:spcPts val="1200"/>
              </a:spcBef>
              <a:spcAft>
                <a:spcPts val="1200"/>
              </a:spcAft>
              <a:buNone/>
            </a:pPr>
            <a:r>
              <a:t/>
            </a:r>
            <a:endParaRPr sz="800"/>
          </a:p>
        </p:txBody>
      </p:sp>
      <p:pic>
        <p:nvPicPr>
          <p:cNvPr id="73" name="Google Shape;73;p16"/>
          <p:cNvPicPr preferRelativeResize="0"/>
          <p:nvPr/>
        </p:nvPicPr>
        <p:blipFill>
          <a:blip r:embed="rId4">
            <a:alphaModFix/>
          </a:blip>
          <a:stretch>
            <a:fillRect/>
          </a:stretch>
        </p:blipFill>
        <p:spPr>
          <a:xfrm>
            <a:off x="4020225" y="270100"/>
            <a:ext cx="4812073" cy="3101525"/>
          </a:xfrm>
          <a:prstGeom prst="rect">
            <a:avLst/>
          </a:prstGeom>
          <a:noFill/>
          <a:ln>
            <a:noFill/>
          </a:ln>
        </p:spPr>
      </p:pic>
      <p:sp>
        <p:nvSpPr>
          <p:cNvPr id="74" name="Google Shape;74;p16"/>
          <p:cNvSpPr txBox="1"/>
          <p:nvPr/>
        </p:nvSpPr>
        <p:spPr>
          <a:xfrm>
            <a:off x="352975" y="197175"/>
            <a:ext cx="3817800" cy="415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500"/>
              <a:t>Background</a:t>
            </a:r>
            <a:endParaRPr sz="15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7"/>
          <p:cNvSpPr txBox="1"/>
          <p:nvPr>
            <p:ph idx="1" type="body"/>
          </p:nvPr>
        </p:nvSpPr>
        <p:spPr>
          <a:xfrm>
            <a:off x="311700" y="720825"/>
            <a:ext cx="4740600" cy="3848100"/>
          </a:xfrm>
          <a:prstGeom prst="rect">
            <a:avLst/>
          </a:prstGeom>
        </p:spPr>
        <p:txBody>
          <a:bodyPr anchorCtr="0" anchor="t" bIns="91425" lIns="91425" spcFirstLastPara="1" rIns="91425" wrap="square" tIns="91425">
            <a:normAutofit fontScale="62500" lnSpcReduction="10000"/>
          </a:bodyPr>
          <a:lstStyle/>
          <a:p>
            <a:pPr indent="0" lvl="0" marL="0" rtl="0" algn="l">
              <a:spcBef>
                <a:spcPts val="0"/>
              </a:spcBef>
              <a:spcAft>
                <a:spcPts val="0"/>
              </a:spcAft>
              <a:buNone/>
            </a:pPr>
            <a:r>
              <a:rPr lang="en"/>
              <a:t>The data used for the experiment was the isotopic composition of individual pyrite grains measured using Secondary Ion Mass Spectrometry (SIMS). Examples of these grains are shown on the top right. The distribution of the entire population of grains (</a:t>
            </a:r>
            <a:r>
              <a:rPr lang="en"/>
              <a:t>Bottom</a:t>
            </a:r>
            <a:r>
              <a:rPr lang="en"/>
              <a:t> graph) can be used to tell the history of changes in the </a:t>
            </a:r>
            <a:r>
              <a:rPr lang="en"/>
              <a:t>environment.</a:t>
            </a:r>
            <a:endParaRPr/>
          </a:p>
          <a:p>
            <a:pPr indent="0" lvl="0" marL="0" rtl="0" algn="l">
              <a:spcBef>
                <a:spcPts val="1200"/>
              </a:spcBef>
              <a:spcAft>
                <a:spcPts val="0"/>
              </a:spcAft>
              <a:buNone/>
            </a:pPr>
            <a:r>
              <a:rPr lang="en" u="sng"/>
              <a:t>SIMS - </a:t>
            </a:r>
            <a:r>
              <a:rPr lang="en"/>
              <a:t>Bombarding the sample with ions breaks apart all the bonds in the sample material. All of the atoms that are released get re-ionized (becoming the Secondary Ions), separated by mass and measured for individual isotopes. The materials coming off are the secondary ions that get measured to determine the isotopic ratio. </a:t>
            </a:r>
            <a:endParaRPr/>
          </a:p>
          <a:p>
            <a:pPr indent="0" lvl="0" marL="0" rtl="0" algn="l">
              <a:spcBef>
                <a:spcPts val="1200"/>
              </a:spcBef>
              <a:spcAft>
                <a:spcPts val="0"/>
              </a:spcAft>
              <a:buClr>
                <a:schemeClr val="dk1"/>
              </a:buClr>
              <a:buSzPct val="64705"/>
              <a:buFont typeface="Arial"/>
              <a:buNone/>
            </a:pPr>
            <a:r>
              <a:rPr lang="en" sz="1700" u="sng">
                <a:solidFill>
                  <a:schemeClr val="accent5"/>
                </a:solidFill>
                <a:hlinkClick r:id="rId3">
                  <a:extLst>
                    <a:ext uri="{A12FA001-AC4F-418D-AE19-62706E023703}">
                      <ahyp:hlinkClr val="tx"/>
                    </a:ext>
                  </a:extLst>
                </a:hlinkClick>
              </a:rPr>
              <a:t>https://wwwrcamnl.wr.usgs.gov/isoig/period/s_iig.html</a:t>
            </a:r>
            <a:endParaRPr sz="1700" u="sng"/>
          </a:p>
          <a:p>
            <a:pPr indent="0" lvl="0" marL="0" rtl="0" algn="l">
              <a:spcBef>
                <a:spcPts val="1200"/>
              </a:spcBef>
              <a:spcAft>
                <a:spcPts val="0"/>
              </a:spcAft>
              <a:buNone/>
            </a:pPr>
            <a:r>
              <a:rPr lang="en" sz="1700" u="sng">
                <a:solidFill>
                  <a:schemeClr val="accent5"/>
                </a:solidFill>
                <a:hlinkClick r:id="rId4">
                  <a:extLst>
                    <a:ext uri="{A12FA001-AC4F-418D-AE19-62706E023703}">
                      <ahyp:hlinkClr val="tx"/>
                    </a:ext>
                  </a:extLst>
                </a:hlinkClick>
              </a:rPr>
              <a:t>https://energyeducation.ca/encyclopedia/Glacial_and_interglacial_periods</a:t>
            </a:r>
            <a:endParaRPr sz="1700" u="sng"/>
          </a:p>
          <a:p>
            <a:pPr indent="0" lvl="0" marL="0" rtl="0" algn="l">
              <a:spcBef>
                <a:spcPts val="1200"/>
              </a:spcBef>
              <a:spcAft>
                <a:spcPts val="0"/>
              </a:spcAft>
              <a:buNone/>
            </a:pPr>
            <a:r>
              <a:rPr lang="en" sz="1700" u="sng">
                <a:solidFill>
                  <a:schemeClr val="hlink"/>
                </a:solidFill>
                <a:hlinkClick r:id="rId5"/>
              </a:rPr>
              <a:t>https://www.sciencedirect.com/science/article/abs/pii/S0031018221005150?casa_token=QJ0D0XCDWFcAAAAA:5S7zQvHvYNGn-TJxQ7F3-eGazHBJzIcApdvMO4ekSyFOGb-SngnNBDn3QTxS0m0zNFcHy97e</a:t>
            </a:r>
            <a:endParaRPr sz="1700" u="sng"/>
          </a:p>
          <a:p>
            <a:pPr indent="0" lvl="0" marL="0" rtl="0" algn="l">
              <a:spcBef>
                <a:spcPts val="1200"/>
              </a:spcBef>
              <a:spcAft>
                <a:spcPts val="1200"/>
              </a:spcAft>
              <a:buNone/>
            </a:pPr>
            <a:r>
              <a:t/>
            </a:r>
            <a:endParaRPr/>
          </a:p>
        </p:txBody>
      </p:sp>
      <p:pic>
        <p:nvPicPr>
          <p:cNvPr id="80" name="Google Shape;80;p17"/>
          <p:cNvPicPr preferRelativeResize="0"/>
          <p:nvPr/>
        </p:nvPicPr>
        <p:blipFill>
          <a:blip r:embed="rId6">
            <a:alphaModFix/>
          </a:blip>
          <a:stretch>
            <a:fillRect/>
          </a:stretch>
        </p:blipFill>
        <p:spPr>
          <a:xfrm>
            <a:off x="6383399" y="319025"/>
            <a:ext cx="2448899" cy="3727101"/>
          </a:xfrm>
          <a:prstGeom prst="rect">
            <a:avLst/>
          </a:prstGeom>
          <a:noFill/>
          <a:ln>
            <a:noFill/>
          </a:ln>
        </p:spPr>
      </p:pic>
      <p:sp>
        <p:nvSpPr>
          <p:cNvPr id="81" name="Google Shape;81;p17"/>
          <p:cNvSpPr txBox="1"/>
          <p:nvPr/>
        </p:nvSpPr>
        <p:spPr>
          <a:xfrm>
            <a:off x="432500" y="309875"/>
            <a:ext cx="38178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Background</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Trials</a:t>
            </a:r>
            <a:endParaRPr/>
          </a:p>
        </p:txBody>
      </p:sp>
      <p:sp>
        <p:nvSpPr>
          <p:cNvPr id="87" name="Google Shape;87;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a:t>These trials determine </a:t>
            </a:r>
            <a:r>
              <a:rPr lang="en"/>
              <a:t>the</a:t>
            </a:r>
            <a:r>
              <a:rPr lang="en"/>
              <a:t> percentage probability that the average of one sub-population of </a:t>
            </a:r>
            <a:r>
              <a:rPr lang="en"/>
              <a:t>samples is within 0.25؉ of the total population average. </a:t>
            </a:r>
            <a:endParaRPr/>
          </a:p>
          <a:p>
            <a:pPr indent="-317500" lvl="1" marL="914400" rtl="0" algn="l">
              <a:spcBef>
                <a:spcPts val="0"/>
              </a:spcBef>
              <a:spcAft>
                <a:spcPts val="0"/>
              </a:spcAft>
              <a:buSzPts val="1400"/>
              <a:buChar char="-"/>
            </a:pPr>
            <a:r>
              <a:rPr lang="en"/>
              <a:t>Question: How many times must the program be run in order to be confident with the results?</a:t>
            </a:r>
            <a:endParaRPr/>
          </a:p>
          <a:p>
            <a:pPr indent="-317500" lvl="1" marL="914400" rtl="0" algn="l">
              <a:spcBef>
                <a:spcPts val="0"/>
              </a:spcBef>
              <a:spcAft>
                <a:spcPts val="0"/>
              </a:spcAft>
              <a:buSzPts val="1400"/>
              <a:buChar char="-"/>
            </a:pPr>
            <a:r>
              <a:rPr lang="en"/>
              <a:t>Independent variable - The thing that was changed was the number of times sub-samples were taken (1,000,000, 100,000, 10,000, 1,000, 100, and 10 times). Three trials were done for each of these.</a:t>
            </a:r>
            <a:endParaRPr/>
          </a:p>
          <a:p>
            <a:pPr indent="-317500" lvl="1" marL="914400" rtl="0" algn="l">
              <a:spcBef>
                <a:spcPts val="0"/>
              </a:spcBef>
              <a:spcAft>
                <a:spcPts val="0"/>
              </a:spcAft>
              <a:buSzPts val="1400"/>
              <a:buChar char="-"/>
            </a:pPr>
            <a:r>
              <a:rPr lang="en"/>
              <a:t>Controlled variable - What was kept the same was the percent of data being sub-sampled (50%, 75%) as well as the range (dx) for this population 0.25؉</a:t>
            </a:r>
            <a:r>
              <a:rPr lang="en" sz="1300"/>
              <a:t> </a:t>
            </a:r>
            <a:r>
              <a:rPr lang="en"/>
              <a:t> to either side.</a:t>
            </a:r>
            <a:endParaRPr/>
          </a:p>
          <a:p>
            <a:pPr indent="-317500" lvl="1" marL="914400" rtl="0" algn="l">
              <a:spcBef>
                <a:spcPts val="0"/>
              </a:spcBef>
              <a:spcAft>
                <a:spcPts val="0"/>
              </a:spcAft>
              <a:buSzPts val="1400"/>
              <a:buChar char="-"/>
            </a:pPr>
            <a:r>
              <a:rPr lang="en"/>
              <a:t>Dependent variable - What was measured was the probability that the sub-sample average was within the given range of 0.25؉</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Procedure and Conditions</a:t>
            </a:r>
            <a:endParaRPr/>
          </a:p>
        </p:txBody>
      </p:sp>
      <p:sp>
        <p:nvSpPr>
          <p:cNvPr id="93" name="Google Shape;93;p19"/>
          <p:cNvSpPr txBox="1"/>
          <p:nvPr>
            <p:ph idx="1" type="body"/>
          </p:nvPr>
        </p:nvSpPr>
        <p:spPr>
          <a:xfrm>
            <a:off x="311700" y="1156800"/>
            <a:ext cx="4260300" cy="34122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Clr>
                <a:schemeClr val="dk1"/>
              </a:buClr>
              <a:buSzPts val="1100"/>
              <a:buFont typeface="Arial"/>
              <a:buNone/>
            </a:pPr>
            <a:r>
              <a:rPr lang="en" sz="1100">
                <a:solidFill>
                  <a:schemeClr val="dk1"/>
                </a:solidFill>
              </a:rPr>
              <a:t>Materials </a:t>
            </a:r>
            <a:endParaRPr sz="1100">
              <a:solidFill>
                <a:schemeClr val="dk1"/>
              </a:solidFill>
            </a:endParaRPr>
          </a:p>
          <a:p>
            <a:pPr indent="-298450" lvl="0" marL="457200" rtl="0" algn="l">
              <a:spcBef>
                <a:spcPts val="0"/>
              </a:spcBef>
              <a:spcAft>
                <a:spcPts val="0"/>
              </a:spcAft>
              <a:buClr>
                <a:schemeClr val="dk1"/>
              </a:buClr>
              <a:buSzPts val="1100"/>
              <a:buChar char="●"/>
            </a:pPr>
            <a:r>
              <a:rPr lang="en" sz="1100">
                <a:solidFill>
                  <a:schemeClr val="dk1"/>
                </a:solidFill>
              </a:rPr>
              <a:t>SIMS Data</a:t>
            </a:r>
            <a:endParaRPr sz="1100">
              <a:solidFill>
                <a:schemeClr val="dk1"/>
              </a:solidFill>
            </a:endParaRPr>
          </a:p>
          <a:p>
            <a:pPr indent="-298450" lvl="0" marL="457200" rtl="0" algn="l">
              <a:spcBef>
                <a:spcPts val="0"/>
              </a:spcBef>
              <a:spcAft>
                <a:spcPts val="0"/>
              </a:spcAft>
              <a:buClr>
                <a:schemeClr val="dk1"/>
              </a:buClr>
              <a:buSzPts val="1100"/>
              <a:buChar char="●"/>
            </a:pPr>
            <a:r>
              <a:rPr lang="en" sz="1100">
                <a:solidFill>
                  <a:schemeClr val="dk1"/>
                </a:solidFill>
              </a:rPr>
              <a:t>Laptop</a:t>
            </a:r>
            <a:endParaRPr sz="1100">
              <a:solidFill>
                <a:schemeClr val="dk1"/>
              </a:solidFill>
            </a:endParaRPr>
          </a:p>
          <a:p>
            <a:pPr indent="0" lvl="0" marL="0" rtl="0" algn="l">
              <a:spcBef>
                <a:spcPts val="0"/>
              </a:spcBef>
              <a:spcAft>
                <a:spcPts val="0"/>
              </a:spcAft>
              <a:buClr>
                <a:schemeClr val="dk1"/>
              </a:buClr>
              <a:buSzPts val="1100"/>
              <a:buFont typeface="Arial"/>
              <a:buNone/>
            </a:pPr>
            <a:r>
              <a:rPr lang="en" sz="1100">
                <a:solidFill>
                  <a:schemeClr val="dk1"/>
                </a:solidFill>
              </a:rPr>
              <a:t>Methods</a:t>
            </a:r>
            <a:endParaRPr sz="1100">
              <a:solidFill>
                <a:schemeClr val="dk1"/>
              </a:solidFill>
            </a:endParaRPr>
          </a:p>
          <a:p>
            <a:pPr indent="0" lvl="0" marL="0" rtl="0" algn="l">
              <a:spcBef>
                <a:spcPts val="0"/>
              </a:spcBef>
              <a:spcAft>
                <a:spcPts val="0"/>
              </a:spcAft>
              <a:buClr>
                <a:schemeClr val="dk1"/>
              </a:buClr>
              <a:buSzPts val="1100"/>
              <a:buFont typeface="Arial"/>
              <a:buNone/>
            </a:pPr>
            <a:r>
              <a:rPr lang="en" sz="1100">
                <a:solidFill>
                  <a:schemeClr val="dk1"/>
                </a:solidFill>
              </a:rPr>
              <a:t>Finding the spread of data </a:t>
            </a:r>
            <a:endParaRPr sz="1100">
              <a:solidFill>
                <a:schemeClr val="dk1"/>
              </a:solidFill>
            </a:endParaRPr>
          </a:p>
          <a:p>
            <a:pPr indent="-298450" lvl="0" marL="457200" rtl="0" algn="l">
              <a:spcBef>
                <a:spcPts val="0"/>
              </a:spcBef>
              <a:spcAft>
                <a:spcPts val="0"/>
              </a:spcAft>
              <a:buClr>
                <a:schemeClr val="dk1"/>
              </a:buClr>
              <a:buSzPts val="1100"/>
              <a:buAutoNum type="arabicPeriod"/>
            </a:pPr>
            <a:r>
              <a:rPr lang="en" sz="1100">
                <a:solidFill>
                  <a:schemeClr val="dk1"/>
                </a:solidFill>
              </a:rPr>
              <a:t>Organize the sample data (Plain Text Format with one value per line)</a:t>
            </a:r>
            <a:endParaRPr sz="1100">
              <a:solidFill>
                <a:schemeClr val="dk1"/>
              </a:solidFill>
            </a:endParaRPr>
          </a:p>
          <a:p>
            <a:pPr indent="-298450" lvl="0" marL="457200" rtl="0" algn="l">
              <a:spcBef>
                <a:spcPts val="0"/>
              </a:spcBef>
              <a:spcAft>
                <a:spcPts val="0"/>
              </a:spcAft>
              <a:buClr>
                <a:schemeClr val="dk1"/>
              </a:buClr>
              <a:buSzPts val="1100"/>
              <a:buAutoNum type="arabicPeriod"/>
            </a:pPr>
            <a:r>
              <a:rPr lang="en" sz="1100">
                <a:solidFill>
                  <a:schemeClr val="dk1"/>
                </a:solidFill>
              </a:rPr>
              <a:t>Write a program that. </a:t>
            </a:r>
            <a:endParaRPr sz="1100">
              <a:solidFill>
                <a:schemeClr val="dk1"/>
              </a:solidFill>
            </a:endParaRPr>
          </a:p>
          <a:p>
            <a:pPr indent="-298450" lvl="1" marL="914400" rtl="0" algn="l">
              <a:spcBef>
                <a:spcPts val="0"/>
              </a:spcBef>
              <a:spcAft>
                <a:spcPts val="0"/>
              </a:spcAft>
              <a:buClr>
                <a:schemeClr val="dk1"/>
              </a:buClr>
              <a:buSzPts val="1100"/>
              <a:buAutoNum type="alphaLcPeriod"/>
            </a:pPr>
            <a:r>
              <a:rPr lang="en" sz="1100">
                <a:solidFill>
                  <a:schemeClr val="dk1"/>
                </a:solidFill>
              </a:rPr>
              <a:t>Randomly chooses a given percent of data (e.g. 50%) </a:t>
            </a:r>
            <a:endParaRPr sz="1100">
              <a:solidFill>
                <a:schemeClr val="dk1"/>
              </a:solidFill>
            </a:endParaRPr>
          </a:p>
          <a:p>
            <a:pPr indent="-298450" lvl="1" marL="914400" rtl="0" algn="l">
              <a:spcBef>
                <a:spcPts val="0"/>
              </a:spcBef>
              <a:spcAft>
                <a:spcPts val="0"/>
              </a:spcAft>
              <a:buClr>
                <a:schemeClr val="dk1"/>
              </a:buClr>
              <a:buSzPts val="1100"/>
              <a:buAutoNum type="alphaLcPeriod"/>
            </a:pPr>
            <a:r>
              <a:rPr lang="en" sz="1100">
                <a:solidFill>
                  <a:schemeClr val="dk1"/>
                </a:solidFill>
              </a:rPr>
              <a:t>Out of the sub-population calculate the average, </a:t>
            </a:r>
            <a:r>
              <a:rPr lang="en" sz="1100">
                <a:solidFill>
                  <a:schemeClr val="dk1"/>
                </a:solidFill>
              </a:rPr>
              <a:t>standard</a:t>
            </a:r>
            <a:r>
              <a:rPr lang="en" sz="1100">
                <a:solidFill>
                  <a:schemeClr val="dk1"/>
                </a:solidFill>
              </a:rPr>
              <a:t> deviation and number of samples. </a:t>
            </a:r>
            <a:endParaRPr sz="1100">
              <a:solidFill>
                <a:schemeClr val="dk1"/>
              </a:solidFill>
            </a:endParaRPr>
          </a:p>
          <a:p>
            <a:pPr indent="-298450" lvl="1" marL="914400" rtl="0" algn="l">
              <a:spcBef>
                <a:spcPts val="0"/>
              </a:spcBef>
              <a:spcAft>
                <a:spcPts val="0"/>
              </a:spcAft>
              <a:buClr>
                <a:schemeClr val="dk1"/>
              </a:buClr>
              <a:buSzPts val="1100"/>
              <a:buAutoNum type="alphaLcPeriod"/>
            </a:pPr>
            <a:r>
              <a:rPr lang="en" sz="1100">
                <a:solidFill>
                  <a:schemeClr val="dk1"/>
                </a:solidFill>
              </a:rPr>
              <a:t>Find if the </a:t>
            </a:r>
            <a:r>
              <a:rPr lang="en" sz="1100">
                <a:solidFill>
                  <a:schemeClr val="dk1"/>
                </a:solidFill>
              </a:rPr>
              <a:t>average</a:t>
            </a:r>
            <a:r>
              <a:rPr lang="en" sz="1100">
                <a:solidFill>
                  <a:schemeClr val="dk1"/>
                </a:solidFill>
              </a:rPr>
              <a:t> is within the given range (dx).</a:t>
            </a:r>
            <a:endParaRPr sz="1100">
              <a:solidFill>
                <a:schemeClr val="dk1"/>
              </a:solidFill>
            </a:endParaRPr>
          </a:p>
          <a:p>
            <a:pPr indent="-298450" lvl="1" marL="914400" rtl="0" algn="l">
              <a:spcBef>
                <a:spcPts val="0"/>
              </a:spcBef>
              <a:spcAft>
                <a:spcPts val="0"/>
              </a:spcAft>
              <a:buClr>
                <a:schemeClr val="dk1"/>
              </a:buClr>
              <a:buSzPts val="1100"/>
              <a:buAutoNum type="alphaLcPeriod"/>
            </a:pPr>
            <a:r>
              <a:rPr lang="en" sz="1100">
                <a:solidFill>
                  <a:schemeClr val="dk1"/>
                </a:solidFill>
              </a:rPr>
              <a:t>Repeat a set number of times. (numRun).</a:t>
            </a:r>
            <a:endParaRPr sz="1100">
              <a:solidFill>
                <a:schemeClr val="dk1"/>
              </a:solidFill>
            </a:endParaRPr>
          </a:p>
          <a:p>
            <a:pPr indent="-298450" lvl="1" marL="914400" rtl="0" algn="l">
              <a:spcBef>
                <a:spcPts val="0"/>
              </a:spcBef>
              <a:spcAft>
                <a:spcPts val="0"/>
              </a:spcAft>
              <a:buClr>
                <a:schemeClr val="dk1"/>
              </a:buClr>
              <a:buSzPts val="1100"/>
              <a:buAutoNum type="alphaLcPeriod"/>
            </a:pPr>
            <a:r>
              <a:rPr lang="en" sz="1100">
                <a:solidFill>
                  <a:schemeClr val="dk1"/>
                </a:solidFill>
              </a:rPr>
              <a:t>Calculate the percentage of sub-populations that are within the range.</a:t>
            </a:r>
            <a:endParaRPr sz="1100">
              <a:solidFill>
                <a:schemeClr val="dk1"/>
              </a:solidFill>
            </a:endParaRPr>
          </a:p>
          <a:p>
            <a:pPr indent="-298450" lvl="1" marL="914400" rtl="0" algn="l">
              <a:spcBef>
                <a:spcPts val="0"/>
              </a:spcBef>
              <a:spcAft>
                <a:spcPts val="0"/>
              </a:spcAft>
              <a:buClr>
                <a:schemeClr val="dk1"/>
              </a:buClr>
              <a:buSzPts val="1100"/>
              <a:buAutoNum type="alphaLcPeriod"/>
            </a:pPr>
            <a:r>
              <a:rPr lang="en" sz="1100">
                <a:solidFill>
                  <a:schemeClr val="dk1"/>
                </a:solidFill>
              </a:rPr>
              <a:t>See code →</a:t>
            </a:r>
            <a:endParaRPr sz="1100">
              <a:solidFill>
                <a:schemeClr val="dk1"/>
              </a:solidFill>
            </a:endParaRPr>
          </a:p>
        </p:txBody>
      </p:sp>
      <p:sp>
        <p:nvSpPr>
          <p:cNvPr id="94" name="Google Shape;94;p19"/>
          <p:cNvSpPr txBox="1"/>
          <p:nvPr/>
        </p:nvSpPr>
        <p:spPr>
          <a:xfrm>
            <a:off x="4915125" y="357475"/>
            <a:ext cx="4051200" cy="4679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600">
                <a:latin typeface="Consolas"/>
                <a:ea typeface="Consolas"/>
                <a:cs typeface="Consolas"/>
                <a:sym typeface="Consolas"/>
              </a:rPr>
              <a:t>#Example Program</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import numpy as np #Importing a module for doing math calculations in python</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def subSample(numRun, fraction, fileName, dx):   #</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'''numRun (integer) - The number of times a sub-populatoin is created.</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fraction (Float) - The percentage of data (As a fraction) being taken in each sub-population.</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fileName (String) - Name of the input file with the data in one value per line.</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dx (Float)- The amount of </a:t>
            </a:r>
            <a:r>
              <a:rPr lang="en" sz="600">
                <a:latin typeface="Consolas"/>
                <a:ea typeface="Consolas"/>
                <a:cs typeface="Consolas"/>
                <a:sym typeface="Consolas"/>
              </a:rPr>
              <a:t>spread</a:t>
            </a:r>
            <a:r>
              <a:rPr lang="en" sz="600">
                <a:latin typeface="Consolas"/>
                <a:ea typeface="Consolas"/>
                <a:cs typeface="Consolas"/>
                <a:sym typeface="Consolas"/>
              </a:rPr>
              <a:t> within averages.'''</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#Read file, open data.</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with open(fileName) as file:</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data = file.readlines()</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for i in range(len(data)):</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data[i] = float(data[i]) #Change from string to floating point numbers.</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numdata = len(data) #Finding the number of samples.</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popavg = np.average(data) #Finding the average of the full </a:t>
            </a:r>
            <a:r>
              <a:rPr lang="en" sz="600">
                <a:latin typeface="Consolas"/>
                <a:ea typeface="Consolas"/>
                <a:cs typeface="Consolas"/>
                <a:sym typeface="Consolas"/>
              </a:rPr>
              <a:t>population</a:t>
            </a:r>
            <a:r>
              <a:rPr lang="en" sz="600">
                <a:latin typeface="Consolas"/>
                <a:ea typeface="Consolas"/>
                <a:cs typeface="Consolas"/>
                <a:sym typeface="Consolas"/>
              </a:rPr>
              <a:t> of samples.</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popstdev = np.std(data) #Finding the standard deviation of the full population of samples.</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print("popavg =",popavg)</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print("popstdev =",popstdev)</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print("numdata =", numdata)</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outAverage=[] #Creating arrays to store the results.</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outStDeviation=[]</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nbetween = 0 #Initializing the counter for the number of times the average of the data set goes over or under dx.</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for i in range(numRun): #creating a loop</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n = int(numdata*fraction) #50% of the TextureData</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d = np.random.choice(data, n, False) #Selecting random data and not repeating.</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sampleAvg = np.average(d) #Finding the average of the sub-population.</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samplestdev = np.std(d) #Finding the standard deviation of the sub-population.</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outAverage.append(sampleAvg) #Recording averages from each sub-population.</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outStDeviation.append(samplestdev)</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if ((sampleAvg &gt;= -40 - dx) and (sampleAvg &lt;= -40 + dx)): #Checking if the sample average is within dx+dx.</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nbetween += 1 #Adding 1 to nbetween for every inbetween number.</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percentBet = nbetween/numRun #Finding one percentage for what is inside the dx range.</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print(f'Percentage = {percentBet}')</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#print(outAverage)</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popavgAvg = np.average(outAverage) #Finding the average of the averages</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print("popavgAvg", popavgAvg)</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    print()</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subSample(100000, .5, "TextureData.csv", .25)</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rPr lang="en" sz="600">
                <a:latin typeface="Consolas"/>
                <a:ea typeface="Consolas"/>
                <a:cs typeface="Consolas"/>
                <a:sym typeface="Consolas"/>
              </a:rPr>
              <a:t>subSample(100000, .75, "TextureData.csv", .25)</a:t>
            </a:r>
            <a:endParaRPr sz="600">
              <a:latin typeface="Consolas"/>
              <a:ea typeface="Consolas"/>
              <a:cs typeface="Consolas"/>
              <a:sym typeface="Consolas"/>
            </a:endParaRPr>
          </a:p>
          <a:p>
            <a:pPr indent="0" lvl="0" marL="0" rtl="0" algn="l">
              <a:spcBef>
                <a:spcPts val="0"/>
              </a:spcBef>
              <a:spcAft>
                <a:spcPts val="0"/>
              </a:spcAft>
              <a:buClr>
                <a:schemeClr val="dk1"/>
              </a:buClr>
              <a:buSzPts val="1100"/>
              <a:buFont typeface="Arial"/>
              <a:buNone/>
            </a:pPr>
            <a:r>
              <a:t/>
            </a:r>
            <a:endParaRPr sz="500">
              <a:latin typeface="Consolas"/>
              <a:ea typeface="Consolas"/>
              <a:cs typeface="Consolas"/>
              <a:sym typeface="Consolas"/>
            </a:endParaRPr>
          </a:p>
          <a:p>
            <a:pPr indent="0" lvl="0" marL="0" rtl="0" algn="l">
              <a:spcBef>
                <a:spcPts val="0"/>
              </a:spcBef>
              <a:spcAft>
                <a:spcPts val="0"/>
              </a:spcAft>
              <a:buNone/>
            </a:pPr>
            <a:r>
              <a:t/>
            </a:r>
            <a:endParaRPr sz="500">
              <a:latin typeface="Consolas"/>
              <a:ea typeface="Consolas"/>
              <a:cs typeface="Consolas"/>
              <a:sym typeface="Consolas"/>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Data </a:t>
            </a:r>
            <a:endParaRPr/>
          </a:p>
        </p:txBody>
      </p:sp>
      <p:pic>
        <p:nvPicPr>
          <p:cNvPr id="100" name="Google Shape;100;p20" title="Chart"/>
          <p:cNvPicPr preferRelativeResize="0"/>
          <p:nvPr/>
        </p:nvPicPr>
        <p:blipFill>
          <a:blip r:embed="rId3">
            <a:alphaModFix/>
          </a:blip>
          <a:stretch>
            <a:fillRect/>
          </a:stretch>
        </p:blipFill>
        <p:spPr>
          <a:xfrm>
            <a:off x="4988721" y="1017725"/>
            <a:ext cx="3843579" cy="2765326"/>
          </a:xfrm>
          <a:prstGeom prst="rect">
            <a:avLst/>
          </a:prstGeom>
          <a:noFill/>
          <a:ln>
            <a:noFill/>
          </a:ln>
        </p:spPr>
      </p:pic>
      <p:pic>
        <p:nvPicPr>
          <p:cNvPr id="101" name="Google Shape;101;p20" title="Chart"/>
          <p:cNvPicPr preferRelativeResize="0"/>
          <p:nvPr/>
        </p:nvPicPr>
        <p:blipFill>
          <a:blip r:embed="rId4">
            <a:alphaModFix/>
          </a:blip>
          <a:stretch>
            <a:fillRect/>
          </a:stretch>
        </p:blipFill>
        <p:spPr>
          <a:xfrm>
            <a:off x="311700" y="952800"/>
            <a:ext cx="3894849" cy="28302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Results</a:t>
            </a:r>
            <a:endParaRPr/>
          </a:p>
        </p:txBody>
      </p:sp>
      <p:sp>
        <p:nvSpPr>
          <p:cNvPr id="107" name="Google Shape;107;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For a confident </a:t>
            </a:r>
            <a:r>
              <a:rPr lang="en"/>
              <a:t>number</a:t>
            </a:r>
            <a:r>
              <a:rPr lang="en"/>
              <a:t> to be calculated, the program must be run at least 1,000 times at 75%. The results show that the spread of the averages </a:t>
            </a:r>
            <a:r>
              <a:rPr lang="en"/>
              <a:t>diminishes</a:t>
            </a:r>
            <a:r>
              <a:rPr lang="en"/>
              <a:t> as the program is run more times. </a:t>
            </a:r>
            <a:endParaRPr/>
          </a:p>
          <a:p>
            <a:pPr indent="0" lvl="0" marL="0" rtl="0" algn="l">
              <a:spcBef>
                <a:spcPts val="1200"/>
              </a:spcBef>
              <a:spcAft>
                <a:spcPts val="1200"/>
              </a:spcAft>
              <a:buNone/>
            </a:pPr>
            <a:r>
              <a:rPr lang="en"/>
              <a:t>As the percentage of the sub-population gets lower  the </a:t>
            </a:r>
            <a:r>
              <a:rPr lang="en"/>
              <a:t>more</a:t>
            </a:r>
            <a:r>
              <a:rPr lang="en"/>
              <a:t> runs are </a:t>
            </a:r>
            <a:r>
              <a:rPr lang="en"/>
              <a:t>necessary</a:t>
            </a:r>
            <a:r>
              <a:rPr lang="en"/>
              <a:t> to stabilize the range. Going from 1,000 runs at 75% to 10,000 runs at 50% in order to get an accurate </a:t>
            </a:r>
            <a:r>
              <a:rPr lang="en"/>
              <a:t>number</a:t>
            </a:r>
            <a:r>
              <a:rPr lang="en"/>
              <a:t> proves the hypothesis.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